
<file path=[Content_Types].xml><?xml version="1.0" encoding="utf-8"?>
<Types xmlns="http://schemas.openxmlformats.org/package/2006/content-types">
  <Default Extension="png" ContentType="image/png"/>
  <Default Extension="mpg" ContentType="vide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 varScale="1">
        <p:scale>
          <a:sx n="70" d="100"/>
          <a:sy n="70" d="100"/>
        </p:scale>
        <p:origin x="4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220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Kopfzeilenplatzhalter 5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6FD4FC-1C38-4A77-B3F8-FE0322C1C8D9}" type="datetimeFigureOut">
              <a:rPr lang="de-DE" smtClean="0"/>
              <a:t>27.03.2025</a:t>
            </a:fld>
            <a:endParaRPr lang="de-DE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07DB90-AFE3-4CD5-8AEA-757A1E1E26CB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69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CDD94C-DE57-4EDA-B33B-DA4AFFEA9F9D}" type="datetimeFigureOut">
              <a:rPr lang="de-DE" smtClean="0"/>
              <a:t>27.03.2025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0BF94-39AA-4B5F-834B-54311130E7B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6472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1"/>
          <p:cNvSpPr>
            <a:spLocks noChangeArrowheads="1"/>
          </p:cNvSpPr>
          <p:nvPr userDrawn="1"/>
        </p:nvSpPr>
        <p:spPr bwMode="auto">
          <a:xfrm>
            <a:off x="0" y="0"/>
            <a:ext cx="12192000" cy="563354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de-DE" altLang="de-DE" sz="2800"/>
          </a:p>
        </p:txBody>
      </p:sp>
      <p:pic>
        <p:nvPicPr>
          <p:cNvPr id="17" name="Grafik 1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82"/>
          <a:stretch/>
        </p:blipFill>
        <p:spPr>
          <a:xfrm>
            <a:off x="5348230" y="199548"/>
            <a:ext cx="6838327" cy="7159195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229" y="350769"/>
            <a:ext cx="3076847" cy="896996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54" y="5158275"/>
            <a:ext cx="3046432" cy="685823"/>
          </a:xfrm>
          <a:prstGeom prst="rect">
            <a:avLst/>
          </a:prstGeom>
        </p:spPr>
      </p:pic>
      <p:sp>
        <p:nvSpPr>
          <p:cNvPr id="13" name="Text Box 28"/>
          <p:cNvSpPr txBox="1">
            <a:spLocks noChangeArrowheads="1"/>
          </p:cNvSpPr>
          <p:nvPr userDrawn="1"/>
        </p:nvSpPr>
        <p:spPr bwMode="auto">
          <a:xfrm>
            <a:off x="8070715" y="6021002"/>
            <a:ext cx="355767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0" tIns="0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eaLnBrk="1" hangingPunct="1">
              <a:defRPr/>
            </a:pPr>
            <a:r>
              <a:rPr lang="de-DE" sz="1400" b="1" dirty="0">
                <a:solidFill>
                  <a:srgbClr val="000000"/>
                </a:solidFill>
              </a:rPr>
              <a:t>Kinderklinik und Poliklinik</a:t>
            </a:r>
          </a:p>
          <a:p>
            <a:pPr algn="l" eaLnBrk="1" hangingPunct="1">
              <a:defRPr/>
            </a:pPr>
            <a:r>
              <a:rPr lang="de-DE" sz="1400" b="0" dirty="0">
                <a:solidFill>
                  <a:srgbClr val="000000"/>
                </a:solidFill>
              </a:rPr>
              <a:t>Direktor: Prof. Dr. C. Härtel</a:t>
            </a:r>
          </a:p>
        </p:txBody>
      </p:sp>
      <p:sp>
        <p:nvSpPr>
          <p:cNvPr id="15" name="Rectangle 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20100" y="2324100"/>
            <a:ext cx="10752750" cy="151705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004FA3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bIns="45720" anchor="ctr" anchorCtr="0">
            <a:noAutofit/>
          </a:bodyPr>
          <a:lstStyle>
            <a:lvl1pPr>
              <a:defRPr sz="36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  <p:sp>
        <p:nvSpPr>
          <p:cNvPr id="16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32573" y="3943051"/>
            <a:ext cx="10732113" cy="54292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lIns="0" tIns="0">
            <a:normAutofit/>
          </a:bodyPr>
          <a:lstStyle>
            <a:lvl1pPr marL="0" indent="0">
              <a:buFontTx/>
              <a:buNone/>
              <a:defRPr sz="2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de-DE" noProof="0" dirty="0"/>
              <a:t>Untertitel</a:t>
            </a:r>
          </a:p>
        </p:txBody>
      </p:sp>
      <p:pic>
        <p:nvPicPr>
          <p:cNvPr id="22" name="Picture 54" descr="kinderklinik2">
            <a:extLst>
              <a:ext uri="{FF2B5EF4-FFF2-40B4-BE49-F238E27FC236}">
                <a16:creationId xmlns:a16="http://schemas.microsoft.com/office/drawing/2014/main" id="{B116DDC1-DD31-9743-9D33-89C57B9908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7178" y="5779342"/>
            <a:ext cx="903288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2301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 Netzwe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1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de-DE" altLang="de-DE" sz="280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714" y="202377"/>
            <a:ext cx="7148036" cy="714803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339" y="178600"/>
            <a:ext cx="2286815" cy="666678"/>
          </a:xfrm>
          <a:prstGeom prst="rect">
            <a:avLst/>
          </a:prstGeom>
        </p:spPr>
      </p:pic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346206" y="301659"/>
            <a:ext cx="11617193" cy="6306532"/>
          </a:xfrm>
          <a:prstGeom prst="rect">
            <a:avLst/>
          </a:prstGeom>
        </p:spPr>
        <p:txBody>
          <a:bodyPr lIns="0" anchor="ctr"/>
          <a:lstStyle>
            <a:lvl1pPr marL="342900" indent="-342900">
              <a:buClr>
                <a:schemeClr val="bg1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bg1"/>
              </a:buClr>
              <a:buFont typeface="Symbol" panose="05050102010706020507" pitchFamily="18" charset="2"/>
              <a:buChar char="-"/>
              <a:defRPr sz="2400" i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bg1"/>
              </a:buClr>
              <a:buFont typeface="Arial" panose="020B0604020202020204" pitchFamily="34" charset="0"/>
              <a:buChar char="•"/>
              <a:defRPr sz="22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3225911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1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de-DE" altLang="de-DE" sz="280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82"/>
          <a:stretch/>
        </p:blipFill>
        <p:spPr>
          <a:xfrm>
            <a:off x="5348230" y="199548"/>
            <a:ext cx="6838327" cy="7159195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339" y="178600"/>
            <a:ext cx="2286815" cy="666678"/>
          </a:xfrm>
          <a:prstGeom prst="rect">
            <a:avLst/>
          </a:prstGeom>
        </p:spPr>
      </p:pic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346206" y="301659"/>
            <a:ext cx="11617193" cy="6306532"/>
          </a:xfrm>
          <a:prstGeom prst="rect">
            <a:avLst/>
          </a:prstGeom>
        </p:spPr>
        <p:txBody>
          <a:bodyPr lIns="0" anchor="ctr"/>
          <a:lstStyle>
            <a:lvl1pPr marL="342900" indent="-342900">
              <a:buClr>
                <a:schemeClr val="bg1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bg1"/>
              </a:buClr>
              <a:buFont typeface="Symbol" panose="05050102010706020507" pitchFamily="18" charset="2"/>
              <a:buChar char="-"/>
              <a:defRPr sz="2400" i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bg1"/>
              </a:buClr>
              <a:buFont typeface="Arial" panose="020B0604020202020204" pitchFamily="34" charset="0"/>
              <a:buChar char="•"/>
              <a:defRPr sz="22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1708957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ld / Text: Bild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968188"/>
            <a:ext cx="12192000" cy="2924185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" name="Inhaltsplatzhalter 2"/>
          <p:cNvSpPr>
            <a:spLocks noGrp="1"/>
          </p:cNvSpPr>
          <p:nvPr>
            <p:ph idx="1"/>
          </p:nvPr>
        </p:nvSpPr>
        <p:spPr>
          <a:xfrm>
            <a:off x="346206" y="4028661"/>
            <a:ext cx="11617193" cy="2645408"/>
          </a:xfrm>
          <a:prstGeom prst="rect">
            <a:avLst/>
          </a:prstGeom>
        </p:spPr>
        <p:txBody>
          <a:bodyPr lIns="0"/>
          <a:lstStyle>
            <a:lvl1pPr marL="342900" indent="-342900">
              <a:buClr>
                <a:schemeClr val="accent5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rgbClr val="000000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accent1"/>
              </a:buClr>
              <a:buFont typeface="Symbol" panose="05050102010706020507" pitchFamily="18" charset="2"/>
              <a:buChar char="-"/>
              <a:defRPr sz="2400" i="0">
                <a:solidFill>
                  <a:srgbClr val="000000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2"/>
              </a:buClr>
              <a:buFont typeface="Symbol" panose="05050102010706020507" pitchFamily="18" charset="2"/>
              <a:buChar char="-"/>
              <a:defRPr sz="2200">
                <a:solidFill>
                  <a:srgbClr val="000000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46206" y="2"/>
            <a:ext cx="9513411" cy="967407"/>
          </a:xfrm>
          <a:prstGeom prst="rect">
            <a:avLst/>
          </a:prstGeom>
        </p:spPr>
        <p:txBody>
          <a:bodyPr wrap="square" lIns="0" anchor="ctr" anchorCtr="0">
            <a:normAutofit/>
          </a:bodyPr>
          <a:lstStyle>
            <a:lvl1pPr>
              <a:defRPr sz="3200" b="1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716" y="187643"/>
            <a:ext cx="2104114" cy="583882"/>
          </a:xfrm>
          <a:prstGeom prst="rect">
            <a:avLst/>
          </a:prstGeom>
        </p:spPr>
      </p:pic>
      <p:cxnSp>
        <p:nvCxnSpPr>
          <p:cNvPr id="9" name="Gerader Verbinder 8"/>
          <p:cNvCxnSpPr/>
          <p:nvPr userDrawn="1"/>
        </p:nvCxnSpPr>
        <p:spPr>
          <a:xfrm>
            <a:off x="0" y="959224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3221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/ Text: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" y="966788"/>
            <a:ext cx="4694400" cy="5891214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" name="Inhaltsplatzhalter 2"/>
          <p:cNvSpPr>
            <a:spLocks noGrp="1"/>
          </p:cNvSpPr>
          <p:nvPr>
            <p:ph idx="1"/>
          </p:nvPr>
        </p:nvSpPr>
        <p:spPr>
          <a:xfrm>
            <a:off x="4969565" y="1166191"/>
            <a:ext cx="6993834" cy="5507878"/>
          </a:xfrm>
          <a:prstGeom prst="rect">
            <a:avLst/>
          </a:prstGeom>
        </p:spPr>
        <p:txBody>
          <a:bodyPr lIns="0"/>
          <a:lstStyle>
            <a:lvl1pPr marL="342900" indent="-342900">
              <a:buClr>
                <a:schemeClr val="accent5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rgbClr val="000000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accent1"/>
              </a:buClr>
              <a:buFont typeface="Symbol" panose="05050102010706020507" pitchFamily="18" charset="2"/>
              <a:buChar char="-"/>
              <a:defRPr sz="2400" i="0">
                <a:solidFill>
                  <a:srgbClr val="000000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2"/>
              </a:buClr>
              <a:buFont typeface="Symbol" panose="05050102010706020507" pitchFamily="18" charset="2"/>
              <a:buChar char="-"/>
              <a:defRPr sz="2200">
                <a:solidFill>
                  <a:srgbClr val="000000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46206" y="2"/>
            <a:ext cx="9513411" cy="967407"/>
          </a:xfrm>
          <a:prstGeom prst="rect">
            <a:avLst/>
          </a:prstGeom>
        </p:spPr>
        <p:txBody>
          <a:bodyPr wrap="square" lIns="0" anchor="ctr" anchorCtr="0">
            <a:normAutofit/>
          </a:bodyPr>
          <a:lstStyle>
            <a:lvl1pPr>
              <a:defRPr sz="3200" b="1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716" y="187643"/>
            <a:ext cx="2104114" cy="583882"/>
          </a:xfrm>
          <a:prstGeom prst="rect">
            <a:avLst/>
          </a:prstGeom>
        </p:spPr>
      </p:pic>
      <p:cxnSp>
        <p:nvCxnSpPr>
          <p:cNvPr id="12" name="Gerader Verbinder 11"/>
          <p:cNvCxnSpPr/>
          <p:nvPr userDrawn="1"/>
        </p:nvCxnSpPr>
        <p:spPr>
          <a:xfrm>
            <a:off x="0" y="959224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159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/ Text: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2"/>
          <p:cNvSpPr>
            <a:spLocks noGrp="1"/>
          </p:cNvSpPr>
          <p:nvPr>
            <p:ph idx="1"/>
          </p:nvPr>
        </p:nvSpPr>
        <p:spPr>
          <a:xfrm>
            <a:off x="357809" y="1166191"/>
            <a:ext cx="6993834" cy="5507878"/>
          </a:xfrm>
          <a:prstGeom prst="rect">
            <a:avLst/>
          </a:prstGeom>
        </p:spPr>
        <p:txBody>
          <a:bodyPr lIns="0"/>
          <a:lstStyle>
            <a:lvl1pPr marL="342900" indent="-342900">
              <a:buClr>
                <a:schemeClr val="accent5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rgbClr val="000000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accent1"/>
              </a:buClr>
              <a:buFont typeface="Symbol" panose="05050102010706020507" pitchFamily="18" charset="2"/>
              <a:buChar char="-"/>
              <a:defRPr sz="2400" i="0">
                <a:solidFill>
                  <a:srgbClr val="000000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2"/>
              </a:buClr>
              <a:buFont typeface="Symbol" panose="05050102010706020507" pitchFamily="18" charset="2"/>
              <a:buChar char="-"/>
              <a:defRPr sz="2200">
                <a:solidFill>
                  <a:srgbClr val="000000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4" name="Bildplatzhalter 8"/>
          <p:cNvSpPr>
            <a:spLocks noGrp="1"/>
          </p:cNvSpPr>
          <p:nvPr>
            <p:ph type="pic" sz="quarter" idx="13"/>
          </p:nvPr>
        </p:nvSpPr>
        <p:spPr>
          <a:xfrm>
            <a:off x="7488172" y="967409"/>
            <a:ext cx="4703827" cy="5890592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46206" y="2"/>
            <a:ext cx="9513411" cy="967407"/>
          </a:xfrm>
          <a:prstGeom prst="rect">
            <a:avLst/>
          </a:prstGeom>
        </p:spPr>
        <p:txBody>
          <a:bodyPr wrap="square" lIns="0" anchor="ctr" anchorCtr="0">
            <a:normAutofit/>
          </a:bodyPr>
          <a:lstStyle>
            <a:lvl1pPr>
              <a:defRPr sz="3200" b="1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716" y="187643"/>
            <a:ext cx="2104114" cy="583882"/>
          </a:xfrm>
          <a:prstGeom prst="rect">
            <a:avLst/>
          </a:prstGeom>
        </p:spPr>
      </p:pic>
      <p:cxnSp>
        <p:nvCxnSpPr>
          <p:cNvPr id="9" name="Gerader Verbinder 8"/>
          <p:cNvCxnSpPr/>
          <p:nvPr userDrawn="1"/>
        </p:nvCxnSpPr>
        <p:spPr>
          <a:xfrm>
            <a:off x="0" y="959224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62072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Vollfläche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967409"/>
            <a:ext cx="12192000" cy="5890592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346206" y="2"/>
            <a:ext cx="9513411" cy="967407"/>
          </a:xfrm>
          <a:prstGeom prst="rect">
            <a:avLst/>
          </a:prstGeom>
        </p:spPr>
        <p:txBody>
          <a:bodyPr wrap="square" lIns="0" anchor="ctr" anchorCtr="0">
            <a:normAutofit/>
          </a:bodyPr>
          <a:lstStyle>
            <a:lvl1pPr>
              <a:defRPr sz="3200" b="1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716" y="187643"/>
            <a:ext cx="2104114" cy="583882"/>
          </a:xfrm>
          <a:prstGeom prst="rect">
            <a:avLst/>
          </a:prstGeom>
        </p:spPr>
      </p:pic>
      <p:cxnSp>
        <p:nvCxnSpPr>
          <p:cNvPr id="11" name="Gerader Verbinder 10"/>
          <p:cNvCxnSpPr/>
          <p:nvPr userDrawn="1"/>
        </p:nvCxnSpPr>
        <p:spPr>
          <a:xfrm>
            <a:off x="0" y="959224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5513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Voll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05060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nhaltsplatzhalter 2"/>
          <p:cNvSpPr>
            <a:spLocks noGrp="1"/>
          </p:cNvSpPr>
          <p:nvPr>
            <p:ph idx="1"/>
          </p:nvPr>
        </p:nvSpPr>
        <p:spPr>
          <a:xfrm>
            <a:off x="357809" y="1166191"/>
            <a:ext cx="5579165" cy="5507878"/>
          </a:xfrm>
          <a:prstGeom prst="rect">
            <a:avLst/>
          </a:prstGeom>
        </p:spPr>
        <p:txBody>
          <a:bodyPr lIns="0"/>
          <a:lstStyle>
            <a:lvl1pPr marL="342900" indent="-342900">
              <a:buClr>
                <a:schemeClr val="accent5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rgbClr val="000000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accent1"/>
              </a:buClr>
              <a:buFont typeface="Symbol" panose="05050102010706020507" pitchFamily="18" charset="2"/>
              <a:buChar char="-"/>
              <a:defRPr sz="2400" i="0">
                <a:solidFill>
                  <a:srgbClr val="000000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2"/>
              </a:buClr>
              <a:buFont typeface="Symbol" panose="05050102010706020507" pitchFamily="18" charset="2"/>
              <a:buChar char="-"/>
              <a:defRPr sz="2200">
                <a:solidFill>
                  <a:srgbClr val="000000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7" name="Inhaltsplatzhalter 2"/>
          <p:cNvSpPr>
            <a:spLocks noGrp="1"/>
          </p:cNvSpPr>
          <p:nvPr>
            <p:ph idx="10"/>
          </p:nvPr>
        </p:nvSpPr>
        <p:spPr>
          <a:xfrm>
            <a:off x="6347792" y="1166191"/>
            <a:ext cx="5579165" cy="5507878"/>
          </a:xfrm>
          <a:prstGeom prst="rect">
            <a:avLst/>
          </a:prstGeom>
        </p:spPr>
        <p:txBody>
          <a:bodyPr lIns="0"/>
          <a:lstStyle>
            <a:lvl1pPr marL="342900" indent="-342900">
              <a:buClr>
                <a:schemeClr val="accent5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rgbClr val="000000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accent1"/>
              </a:buClr>
              <a:buFont typeface="Symbol" panose="05050102010706020507" pitchFamily="18" charset="2"/>
              <a:buChar char="-"/>
              <a:defRPr sz="2400" i="0">
                <a:solidFill>
                  <a:srgbClr val="000000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2"/>
              </a:buClr>
              <a:buFont typeface="Symbol" panose="05050102010706020507" pitchFamily="18" charset="2"/>
              <a:buChar char="-"/>
              <a:defRPr sz="2200">
                <a:solidFill>
                  <a:srgbClr val="000000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46206" y="2"/>
            <a:ext cx="9513411" cy="967407"/>
          </a:xfrm>
          <a:prstGeom prst="rect">
            <a:avLst/>
          </a:prstGeom>
        </p:spPr>
        <p:txBody>
          <a:bodyPr wrap="square" lIns="0" anchor="ctr" anchorCtr="0">
            <a:normAutofit/>
          </a:bodyPr>
          <a:lstStyle>
            <a:lvl1pPr>
              <a:defRPr sz="3200" b="1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716" y="187643"/>
            <a:ext cx="2104114" cy="583882"/>
          </a:xfrm>
          <a:prstGeom prst="rect">
            <a:avLst/>
          </a:prstGeom>
        </p:spPr>
      </p:pic>
      <p:cxnSp>
        <p:nvCxnSpPr>
          <p:cNvPr id="9" name="Gerader Verbinder 8"/>
          <p:cNvCxnSpPr/>
          <p:nvPr userDrawn="1"/>
        </p:nvCxnSpPr>
        <p:spPr>
          <a:xfrm>
            <a:off x="0" y="959224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10280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7670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346206" y="2"/>
            <a:ext cx="9513411" cy="967407"/>
          </a:xfrm>
          <a:prstGeom prst="rect">
            <a:avLst/>
          </a:prstGeom>
        </p:spPr>
        <p:txBody>
          <a:bodyPr wrap="square" lIns="0" anchor="ctr" anchorCtr="0">
            <a:normAutofit/>
          </a:bodyPr>
          <a:lstStyle>
            <a:lvl1pPr>
              <a:defRPr sz="3200" b="1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3" name="Inhaltsplatzhalter 2"/>
          <p:cNvSpPr>
            <a:spLocks noGrp="1"/>
          </p:cNvSpPr>
          <p:nvPr>
            <p:ph idx="1"/>
          </p:nvPr>
        </p:nvSpPr>
        <p:spPr>
          <a:xfrm>
            <a:off x="346206" y="1166191"/>
            <a:ext cx="11617193" cy="5507878"/>
          </a:xfrm>
          <a:prstGeom prst="rect">
            <a:avLst/>
          </a:prstGeom>
        </p:spPr>
        <p:txBody>
          <a:bodyPr lIns="0"/>
          <a:lstStyle>
            <a:lvl1pPr marL="342900" indent="-342900">
              <a:buClr>
                <a:schemeClr val="accent5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rgbClr val="000000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accent1"/>
              </a:buClr>
              <a:buFont typeface="Symbol" panose="05050102010706020507" pitchFamily="18" charset="2"/>
              <a:buChar char="-"/>
              <a:defRPr sz="2400" i="0">
                <a:solidFill>
                  <a:srgbClr val="000000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2"/>
              </a:buClr>
              <a:buFont typeface="Symbol" panose="05050102010706020507" pitchFamily="18" charset="2"/>
              <a:buChar char="-"/>
              <a:defRPr sz="2200">
                <a:solidFill>
                  <a:srgbClr val="000000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716" y="187643"/>
            <a:ext cx="2104114" cy="583882"/>
          </a:xfrm>
          <a:prstGeom prst="rect">
            <a:avLst/>
          </a:prstGeom>
        </p:spPr>
      </p:pic>
      <p:cxnSp>
        <p:nvCxnSpPr>
          <p:cNvPr id="8" name="Gerader Verbinder 7"/>
          <p:cNvCxnSpPr/>
          <p:nvPr userDrawn="1"/>
        </p:nvCxnSpPr>
        <p:spPr>
          <a:xfrm>
            <a:off x="0" y="959224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642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Standard Farbfe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346206" y="2"/>
            <a:ext cx="9513411" cy="967407"/>
          </a:xfrm>
          <a:prstGeom prst="rect">
            <a:avLst/>
          </a:prstGeom>
        </p:spPr>
        <p:txBody>
          <a:bodyPr wrap="square" lIns="0" anchor="ctr" anchorCtr="0">
            <a:normAutofit/>
          </a:bodyPr>
          <a:lstStyle>
            <a:lvl1pPr>
              <a:defRPr sz="3200" b="1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3" name="Inhaltsplatzhalter 2"/>
          <p:cNvSpPr>
            <a:spLocks noGrp="1"/>
          </p:cNvSpPr>
          <p:nvPr>
            <p:ph idx="1"/>
          </p:nvPr>
        </p:nvSpPr>
        <p:spPr>
          <a:xfrm>
            <a:off x="346206" y="1166191"/>
            <a:ext cx="11617193" cy="5507878"/>
          </a:xfrm>
          <a:prstGeom prst="rect">
            <a:avLst/>
          </a:prstGeom>
        </p:spPr>
        <p:txBody>
          <a:bodyPr lIns="0"/>
          <a:lstStyle>
            <a:lvl1pPr marL="342900" indent="-342900">
              <a:buClr>
                <a:schemeClr val="accent5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rgbClr val="000000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accent1"/>
              </a:buClr>
              <a:buFont typeface="Symbol" panose="05050102010706020507" pitchFamily="18" charset="2"/>
              <a:buChar char="-"/>
              <a:defRPr sz="2400" i="0">
                <a:solidFill>
                  <a:srgbClr val="000000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2"/>
              </a:buClr>
              <a:buFont typeface="Symbol" panose="05050102010706020507" pitchFamily="18" charset="2"/>
              <a:buChar char="-"/>
              <a:defRPr sz="2200">
                <a:solidFill>
                  <a:srgbClr val="000000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716" y="187643"/>
            <a:ext cx="2104114" cy="583882"/>
          </a:xfrm>
          <a:prstGeom prst="rect">
            <a:avLst/>
          </a:prstGeom>
        </p:spPr>
      </p:pic>
      <p:cxnSp>
        <p:nvCxnSpPr>
          <p:cNvPr id="8" name="Gerader Verbinder 7"/>
          <p:cNvCxnSpPr/>
          <p:nvPr userDrawn="1"/>
        </p:nvCxnSpPr>
        <p:spPr>
          <a:xfrm>
            <a:off x="0" y="959224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/>
          <p:cNvSpPr txBox="1"/>
          <p:nvPr userDrawn="1"/>
        </p:nvSpPr>
        <p:spPr>
          <a:xfrm>
            <a:off x="-1396764" y="0"/>
            <a:ext cx="1271286" cy="707886"/>
          </a:xfrm>
          <a:prstGeom prst="rect">
            <a:avLst/>
          </a:prstGeom>
          <a:solidFill>
            <a:srgbClr val="004595"/>
          </a:solidFill>
        </p:spPr>
        <p:txBody>
          <a:bodyPr wrap="square" rtlCol="0">
            <a:spAutoFit/>
          </a:bodyPr>
          <a:lstStyle/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Blau 1</a:t>
            </a: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RGB: 0-69-149</a:t>
            </a:r>
          </a:p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9" name="Textfeld 8"/>
          <p:cNvSpPr txBox="1"/>
          <p:nvPr userDrawn="1"/>
        </p:nvSpPr>
        <p:spPr>
          <a:xfrm>
            <a:off x="-1396764" y="798785"/>
            <a:ext cx="1271286" cy="707886"/>
          </a:xfrm>
          <a:prstGeom prst="rect">
            <a:avLst/>
          </a:prstGeom>
          <a:solidFill>
            <a:srgbClr val="4D87C7"/>
          </a:solidFill>
        </p:spPr>
        <p:txBody>
          <a:bodyPr wrap="square" rtlCol="0">
            <a:spAutoFit/>
          </a:bodyPr>
          <a:lstStyle/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Blau 2</a:t>
            </a: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RGB: 77-135-199</a:t>
            </a:r>
          </a:p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0" name="Textfeld 9"/>
          <p:cNvSpPr txBox="1"/>
          <p:nvPr userDrawn="1"/>
        </p:nvSpPr>
        <p:spPr>
          <a:xfrm>
            <a:off x="-1396764" y="3993925"/>
            <a:ext cx="1271286" cy="70788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Akzent Grün</a:t>
            </a: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RGB: 94-174-147</a:t>
            </a:r>
          </a:p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1" name="Textfeld 10"/>
          <p:cNvSpPr txBox="1"/>
          <p:nvPr userDrawn="1"/>
        </p:nvSpPr>
        <p:spPr>
          <a:xfrm>
            <a:off x="-1396764" y="4792710"/>
            <a:ext cx="1271286" cy="707886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Akzent Orange</a:t>
            </a: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RGB: 240-130-98</a:t>
            </a:r>
          </a:p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4" name="Textfeld 13"/>
          <p:cNvSpPr txBox="1"/>
          <p:nvPr userDrawn="1"/>
        </p:nvSpPr>
        <p:spPr>
          <a:xfrm>
            <a:off x="-1396764" y="5591495"/>
            <a:ext cx="1271286" cy="707886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Akzent Bordeaux</a:t>
            </a: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RGB: 187-100-120</a:t>
            </a:r>
          </a:p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-1396764" y="1604887"/>
            <a:ext cx="1271286" cy="707886"/>
          </a:xfrm>
          <a:prstGeom prst="rect">
            <a:avLst/>
          </a:prstGeom>
          <a:solidFill>
            <a:srgbClr val="EAEEF7"/>
          </a:solidFill>
        </p:spPr>
        <p:txBody>
          <a:bodyPr wrap="square" rtlCol="0">
            <a:spAutoFit/>
          </a:bodyPr>
          <a:lstStyle/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de-DE" sz="1000" dirty="0">
                <a:solidFill>
                  <a:srgbClr val="000000"/>
                </a:solidFill>
                <a:latin typeface="Arial" panose="020B0604020202020204" pitchFamily="34" charset="0"/>
              </a:rPr>
              <a:t>Blau 3</a:t>
            </a:r>
          </a:p>
          <a:p>
            <a:r>
              <a:rPr lang="de-DE" sz="1000" dirty="0">
                <a:solidFill>
                  <a:srgbClr val="000000"/>
                </a:solidFill>
                <a:latin typeface="Arial" panose="020B0604020202020204" pitchFamily="34" charset="0"/>
              </a:rPr>
              <a:t>RGB: 234-238-247</a:t>
            </a:r>
          </a:p>
          <a:p>
            <a:endParaRPr lang="de-DE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6" name="Textfeld 15"/>
          <p:cNvSpPr txBox="1"/>
          <p:nvPr userDrawn="1"/>
        </p:nvSpPr>
        <p:spPr>
          <a:xfrm>
            <a:off x="-1396764" y="2400013"/>
            <a:ext cx="1271286" cy="707886"/>
          </a:xfrm>
          <a:prstGeom prst="rect">
            <a:avLst/>
          </a:prstGeom>
          <a:solidFill>
            <a:srgbClr val="009148"/>
          </a:solidFill>
        </p:spPr>
        <p:txBody>
          <a:bodyPr wrap="square" rtlCol="0">
            <a:spAutoFit/>
          </a:bodyPr>
          <a:lstStyle/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Grün 1</a:t>
            </a:r>
          </a:p>
          <a:p>
            <a:r>
              <a:rPr lang="de-DE" sz="1000" b="1" dirty="0">
                <a:solidFill>
                  <a:schemeClr val="bg1"/>
                </a:solidFill>
                <a:latin typeface="Arial" panose="020B0604020202020204" pitchFamily="34" charset="0"/>
              </a:rPr>
              <a:t>RGB: 0-145-72</a:t>
            </a:r>
          </a:p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7" name="Textfeld 16"/>
          <p:cNvSpPr txBox="1"/>
          <p:nvPr userDrawn="1"/>
        </p:nvSpPr>
        <p:spPr>
          <a:xfrm>
            <a:off x="-1396764" y="3195140"/>
            <a:ext cx="1271286" cy="707886"/>
          </a:xfrm>
          <a:prstGeom prst="rect">
            <a:avLst/>
          </a:prstGeom>
          <a:solidFill>
            <a:srgbClr val="E9F4EE"/>
          </a:solidFill>
        </p:spPr>
        <p:txBody>
          <a:bodyPr wrap="square" rtlCol="0">
            <a:spAutoFit/>
          </a:bodyPr>
          <a:lstStyle/>
          <a:p>
            <a:endParaRPr lang="de-DE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de-DE" sz="1000" dirty="0">
                <a:solidFill>
                  <a:srgbClr val="000000"/>
                </a:solidFill>
                <a:latin typeface="Arial" panose="020B0604020202020204" pitchFamily="34" charset="0"/>
              </a:rPr>
              <a:t>Grün 2</a:t>
            </a:r>
          </a:p>
          <a:p>
            <a:r>
              <a:rPr lang="de-DE" sz="1000" dirty="0">
                <a:solidFill>
                  <a:srgbClr val="000000"/>
                </a:solidFill>
                <a:latin typeface="Arial" panose="020B0604020202020204" pitchFamily="34" charset="0"/>
              </a:rPr>
              <a:t>RGB: 233-244-238</a:t>
            </a:r>
          </a:p>
          <a:p>
            <a:endParaRPr lang="de-DE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6088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Standard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346206" y="2"/>
            <a:ext cx="9513411" cy="967407"/>
          </a:xfrm>
          <a:prstGeom prst="rect">
            <a:avLst/>
          </a:prstGeom>
        </p:spPr>
        <p:txBody>
          <a:bodyPr wrap="square" lIns="0" anchor="ctr" anchorCtr="0">
            <a:normAutofit/>
          </a:bodyPr>
          <a:lstStyle>
            <a:lvl1pPr>
              <a:defRPr sz="3200" b="1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3" name="Inhaltsplatzhalter 2"/>
          <p:cNvSpPr>
            <a:spLocks noGrp="1"/>
          </p:cNvSpPr>
          <p:nvPr>
            <p:ph idx="1"/>
          </p:nvPr>
        </p:nvSpPr>
        <p:spPr>
          <a:xfrm>
            <a:off x="346206" y="1166191"/>
            <a:ext cx="11617193" cy="5225644"/>
          </a:xfrm>
          <a:prstGeom prst="rect">
            <a:avLst/>
          </a:prstGeom>
        </p:spPr>
        <p:txBody>
          <a:bodyPr lIns="0"/>
          <a:lstStyle>
            <a:lvl1pPr marL="342900" indent="-342900">
              <a:buClr>
                <a:schemeClr val="accent5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rgbClr val="000000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accent1"/>
              </a:buClr>
              <a:buFont typeface="Symbol" panose="05050102010706020507" pitchFamily="18" charset="2"/>
              <a:buChar char="-"/>
              <a:defRPr sz="2400" i="0">
                <a:solidFill>
                  <a:srgbClr val="000000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2"/>
              </a:buClr>
              <a:buFont typeface="Symbol" panose="05050102010706020507" pitchFamily="18" charset="2"/>
              <a:buChar char="-"/>
              <a:defRPr sz="2200">
                <a:solidFill>
                  <a:srgbClr val="000000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716" y="187643"/>
            <a:ext cx="2104114" cy="583882"/>
          </a:xfrm>
          <a:prstGeom prst="rect">
            <a:avLst/>
          </a:prstGeom>
        </p:spPr>
      </p:pic>
      <p:cxnSp>
        <p:nvCxnSpPr>
          <p:cNvPr id="8" name="Gerader Verbinder 7"/>
          <p:cNvCxnSpPr/>
          <p:nvPr userDrawn="1"/>
        </p:nvCxnSpPr>
        <p:spPr>
          <a:xfrm>
            <a:off x="0" y="959224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liennummernplatzhalter 3"/>
          <p:cNvSpPr>
            <a:spLocks noGrp="1"/>
          </p:cNvSpPr>
          <p:nvPr>
            <p:ph type="sldNum" sz="quarter" idx="10"/>
          </p:nvPr>
        </p:nvSpPr>
        <p:spPr>
          <a:xfrm>
            <a:off x="11573438" y="6480837"/>
            <a:ext cx="502023" cy="242888"/>
          </a:xfrm>
          <a:prstGeom prst="rect">
            <a:avLst/>
          </a:prstGeom>
        </p:spPr>
        <p:txBody>
          <a:bodyPr lIns="0" rIns="0"/>
          <a:lstStyle>
            <a:lvl1pPr algn="l">
              <a:defRPr sz="1200" b="1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37A20298-986E-4734-B951-F2C952E09839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49569" y="6474487"/>
            <a:ext cx="9350243" cy="249238"/>
          </a:xfrm>
          <a:prstGeom prst="rect">
            <a:avLst/>
          </a:prstGeom>
          <a:noFill/>
        </p:spPr>
        <p:txBody>
          <a:bodyPr lIns="0"/>
          <a:lstStyle>
            <a:lvl1pPr algn="l">
              <a:defRPr sz="1200" b="1" smtClean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r>
              <a:rPr lang="de-DE" dirty="0"/>
              <a:t>Master-Präsentation</a:t>
            </a:r>
          </a:p>
        </p:txBody>
      </p:sp>
      <p:sp>
        <p:nvSpPr>
          <p:cNvPr id="10" name="Datumsplatzhalter 5"/>
          <p:cNvSpPr>
            <a:spLocks noGrp="1"/>
          </p:cNvSpPr>
          <p:nvPr>
            <p:ph type="dt" sz="half" idx="12"/>
          </p:nvPr>
        </p:nvSpPr>
        <p:spPr>
          <a:xfrm>
            <a:off x="10465037" y="6477664"/>
            <a:ext cx="946150" cy="246063"/>
          </a:xfrm>
          <a:prstGeom prst="rect">
            <a:avLst/>
          </a:prstGeom>
        </p:spPr>
        <p:txBody>
          <a:bodyPr/>
          <a:lstStyle>
            <a:lvl1pPr>
              <a:defRPr sz="1200" b="1" smtClean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9121C1ED-56DE-4A4D-A6B8-EA540EC50A9E}" type="datetime1">
              <a:rPr lang="de-DE" smtClean="0"/>
              <a:pPr>
                <a:defRPr/>
              </a:pPr>
              <a:t>27.03.2025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8785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Altern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2"/>
          <p:cNvSpPr>
            <a:spLocks noChangeArrowheads="1"/>
          </p:cNvSpPr>
          <p:nvPr userDrawn="1"/>
        </p:nvSpPr>
        <p:spPr bwMode="auto">
          <a:xfrm>
            <a:off x="0" y="3"/>
            <a:ext cx="12192000" cy="97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de-DE" altLang="de-DE" sz="2800"/>
          </a:p>
        </p:txBody>
      </p:sp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346206" y="2"/>
            <a:ext cx="9513411" cy="967407"/>
          </a:xfrm>
          <a:prstGeom prst="rect">
            <a:avLst/>
          </a:prstGeom>
        </p:spPr>
        <p:txBody>
          <a:bodyPr wrap="square" lIns="0" anchor="ctr" anchorCtr="0">
            <a:normAutofit/>
          </a:bodyPr>
          <a:lstStyle>
            <a:lvl1pPr>
              <a:defRPr sz="3200" b="1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3" name="Inhaltsplatzhalter 2"/>
          <p:cNvSpPr>
            <a:spLocks noGrp="1"/>
          </p:cNvSpPr>
          <p:nvPr>
            <p:ph idx="1"/>
          </p:nvPr>
        </p:nvSpPr>
        <p:spPr>
          <a:xfrm>
            <a:off x="346206" y="1166191"/>
            <a:ext cx="11617193" cy="5507878"/>
          </a:xfrm>
          <a:prstGeom prst="rect">
            <a:avLst/>
          </a:prstGeom>
        </p:spPr>
        <p:txBody>
          <a:bodyPr lIns="0"/>
          <a:lstStyle>
            <a:lvl1pPr marL="342900" indent="-342900">
              <a:buClr>
                <a:schemeClr val="accent5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rgbClr val="000000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accent1"/>
              </a:buClr>
              <a:buFont typeface="Symbol" panose="05050102010706020507" pitchFamily="18" charset="2"/>
              <a:buChar char="-"/>
              <a:defRPr sz="2400" i="0">
                <a:solidFill>
                  <a:srgbClr val="000000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2"/>
              </a:buClr>
              <a:buFont typeface="Symbol" panose="05050102010706020507" pitchFamily="18" charset="2"/>
              <a:buChar char="-"/>
              <a:defRPr sz="2200">
                <a:solidFill>
                  <a:srgbClr val="000000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339" y="178600"/>
            <a:ext cx="2286815" cy="66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85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Alternativ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>
            <a:spLocks noChangeArrowheads="1"/>
          </p:cNvSpPr>
          <p:nvPr userDrawn="1"/>
        </p:nvSpPr>
        <p:spPr bwMode="auto">
          <a:xfrm>
            <a:off x="0" y="3"/>
            <a:ext cx="12192000" cy="97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de-DE" altLang="de-DE" sz="2800"/>
          </a:p>
        </p:txBody>
      </p:sp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346206" y="2"/>
            <a:ext cx="9513411" cy="967407"/>
          </a:xfrm>
          <a:prstGeom prst="rect">
            <a:avLst/>
          </a:prstGeom>
        </p:spPr>
        <p:txBody>
          <a:bodyPr wrap="square" lIns="0" anchor="ctr" anchorCtr="0">
            <a:normAutofit/>
          </a:bodyPr>
          <a:lstStyle>
            <a:lvl1pPr>
              <a:defRPr sz="3200" b="1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346206" y="1166191"/>
            <a:ext cx="11617193" cy="5207715"/>
          </a:xfrm>
          <a:prstGeom prst="rect">
            <a:avLst/>
          </a:prstGeom>
        </p:spPr>
        <p:txBody>
          <a:bodyPr lIns="0"/>
          <a:lstStyle>
            <a:lvl1pPr marL="342900" indent="-342900">
              <a:buClr>
                <a:schemeClr val="accent5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rgbClr val="000000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accent1"/>
              </a:buClr>
              <a:buFont typeface="Symbol" panose="05050102010706020507" pitchFamily="18" charset="2"/>
              <a:buChar char="-"/>
              <a:defRPr sz="2400" i="0">
                <a:solidFill>
                  <a:srgbClr val="000000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tx2"/>
              </a:buClr>
              <a:buFont typeface="Symbol" panose="05050102010706020507" pitchFamily="18" charset="2"/>
              <a:buChar char="-"/>
              <a:defRPr sz="2200">
                <a:solidFill>
                  <a:srgbClr val="000000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339" y="178600"/>
            <a:ext cx="2286815" cy="666678"/>
          </a:xfrm>
          <a:prstGeom prst="rect">
            <a:avLst/>
          </a:prstGeom>
        </p:spPr>
      </p:pic>
      <p:sp>
        <p:nvSpPr>
          <p:cNvPr id="7" name="Foliennummernplatzhalter 3"/>
          <p:cNvSpPr>
            <a:spLocks noGrp="1"/>
          </p:cNvSpPr>
          <p:nvPr>
            <p:ph type="sldNum" sz="quarter" idx="10"/>
          </p:nvPr>
        </p:nvSpPr>
        <p:spPr>
          <a:xfrm>
            <a:off x="11573438" y="6480837"/>
            <a:ext cx="502023" cy="242888"/>
          </a:xfrm>
          <a:prstGeom prst="rect">
            <a:avLst/>
          </a:prstGeom>
        </p:spPr>
        <p:txBody>
          <a:bodyPr lIns="0" rIns="0"/>
          <a:lstStyle>
            <a:lvl1pPr algn="l">
              <a:defRPr sz="1200" b="1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37A20298-986E-4734-B951-F2C952E09839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49569" y="6474487"/>
            <a:ext cx="9350243" cy="249238"/>
          </a:xfrm>
          <a:prstGeom prst="rect">
            <a:avLst/>
          </a:prstGeom>
          <a:noFill/>
        </p:spPr>
        <p:txBody>
          <a:bodyPr lIns="0"/>
          <a:lstStyle>
            <a:lvl1pPr algn="l">
              <a:defRPr sz="1200" b="1" smtClean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r>
              <a:rPr lang="de-DE" dirty="0"/>
              <a:t>Master-Präsentation</a:t>
            </a:r>
          </a:p>
        </p:txBody>
      </p:sp>
      <p:sp>
        <p:nvSpPr>
          <p:cNvPr id="9" name="Datumsplatzhalter 5"/>
          <p:cNvSpPr>
            <a:spLocks noGrp="1"/>
          </p:cNvSpPr>
          <p:nvPr>
            <p:ph type="dt" sz="half" idx="12"/>
          </p:nvPr>
        </p:nvSpPr>
        <p:spPr>
          <a:xfrm>
            <a:off x="10465037" y="6477664"/>
            <a:ext cx="946150" cy="246063"/>
          </a:xfrm>
          <a:prstGeom prst="rect">
            <a:avLst/>
          </a:prstGeom>
        </p:spPr>
        <p:txBody>
          <a:bodyPr/>
          <a:lstStyle>
            <a:lvl1pPr>
              <a:defRPr sz="1200" b="1" smtClean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9121C1ED-56DE-4A4D-A6B8-EA540EC50A9E}" type="datetime1">
              <a:rPr lang="de-DE" smtClean="0"/>
              <a:pPr>
                <a:defRPr/>
              </a:pPr>
              <a:t>27.03.2025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126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 Infrastrukt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1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de-DE" altLang="de-DE" sz="280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714" y="202377"/>
            <a:ext cx="7148036" cy="714803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339" y="178600"/>
            <a:ext cx="2286815" cy="666678"/>
          </a:xfrm>
          <a:prstGeom prst="rect">
            <a:avLst/>
          </a:prstGeom>
        </p:spPr>
      </p:pic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46206" y="301659"/>
            <a:ext cx="11617193" cy="6306532"/>
          </a:xfrm>
          <a:prstGeom prst="rect">
            <a:avLst/>
          </a:prstGeom>
        </p:spPr>
        <p:txBody>
          <a:bodyPr lIns="0" anchor="ctr"/>
          <a:lstStyle>
            <a:lvl1pPr marL="342900" indent="-342900">
              <a:buClr>
                <a:schemeClr val="bg1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bg1"/>
              </a:buClr>
              <a:buFont typeface="Symbol" panose="05050102010706020507" pitchFamily="18" charset="2"/>
              <a:buChar char="-"/>
              <a:defRPr sz="2400" i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bg1"/>
              </a:buClr>
              <a:buFont typeface="Arial" panose="020B0604020202020204" pitchFamily="34" charset="0"/>
              <a:buChar char="•"/>
              <a:defRPr sz="22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3513682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 Forsch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1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de-DE" altLang="de-DE" sz="280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714" y="202377"/>
            <a:ext cx="7148036" cy="714803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339" y="178600"/>
            <a:ext cx="2286815" cy="666678"/>
          </a:xfrm>
          <a:prstGeom prst="rect">
            <a:avLst/>
          </a:prstGeom>
        </p:spPr>
      </p:pic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346206" y="301659"/>
            <a:ext cx="11617193" cy="6306532"/>
          </a:xfrm>
          <a:prstGeom prst="rect">
            <a:avLst/>
          </a:prstGeom>
        </p:spPr>
        <p:txBody>
          <a:bodyPr lIns="0" anchor="ctr"/>
          <a:lstStyle>
            <a:lvl1pPr marL="342900" indent="-342900">
              <a:buClr>
                <a:schemeClr val="bg1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bg1"/>
              </a:buClr>
              <a:buFont typeface="Symbol" panose="05050102010706020507" pitchFamily="18" charset="2"/>
              <a:buChar char="-"/>
              <a:defRPr sz="2400" i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bg1"/>
              </a:buClr>
              <a:buFont typeface="Arial" panose="020B0604020202020204" pitchFamily="34" charset="0"/>
              <a:buChar char="•"/>
              <a:defRPr sz="22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378343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 Klini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1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de-DE" altLang="de-DE" sz="280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714" y="202377"/>
            <a:ext cx="7148036" cy="714803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339" y="178600"/>
            <a:ext cx="2286815" cy="666678"/>
          </a:xfrm>
          <a:prstGeom prst="rect">
            <a:avLst/>
          </a:prstGeom>
        </p:spPr>
      </p:pic>
      <p:sp>
        <p:nvSpPr>
          <p:cNvPr id="9" name="Inhaltsplatzhalter 2"/>
          <p:cNvSpPr>
            <a:spLocks noGrp="1"/>
          </p:cNvSpPr>
          <p:nvPr>
            <p:ph idx="1"/>
          </p:nvPr>
        </p:nvSpPr>
        <p:spPr>
          <a:xfrm>
            <a:off x="346206" y="301659"/>
            <a:ext cx="11617193" cy="6306532"/>
          </a:xfrm>
          <a:prstGeom prst="rect">
            <a:avLst/>
          </a:prstGeom>
        </p:spPr>
        <p:txBody>
          <a:bodyPr lIns="0" anchor="ctr"/>
          <a:lstStyle>
            <a:lvl1pPr marL="342900" indent="-342900">
              <a:buClr>
                <a:schemeClr val="bg1"/>
              </a:buClr>
              <a:buSzPct val="80000"/>
              <a:buFont typeface="Wingdings 3" panose="05040102010807070707" pitchFamily="18" charset="2"/>
              <a:buChar char="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buClr>
                <a:schemeClr val="bg1"/>
              </a:buClr>
              <a:buFont typeface="Symbol" panose="05050102010706020507" pitchFamily="18" charset="2"/>
              <a:buChar char="-"/>
              <a:defRPr sz="2400" i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buClr>
                <a:schemeClr val="bg1"/>
              </a:buClr>
              <a:buFont typeface="Arial" panose="020B0604020202020204" pitchFamily="34" charset="0"/>
              <a:buChar char="•"/>
              <a:defRPr sz="22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buClr>
                <a:srgbClr val="004593"/>
              </a:buClr>
              <a:buFont typeface="Symbol" panose="05050102010706020507" pitchFamily="18" charset="2"/>
              <a:buChar char="-"/>
              <a:defRPr sz="2000">
                <a:solidFill>
                  <a:srgbClr val="000000"/>
                </a:solidFill>
                <a:latin typeface="Arial" panose="020B0604020202020204" pitchFamily="34" charset="0"/>
              </a:defRPr>
            </a:lvl4pPr>
            <a:lvl5pPr marL="2057400" indent="-228600">
              <a:buClr>
                <a:srgbClr val="004593"/>
              </a:buClr>
              <a:buSzPct val="8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3140954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6941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74" r:id="rId3"/>
    <p:sldLayoutId id="2147483672" r:id="rId4"/>
    <p:sldLayoutId id="2147483650" r:id="rId5"/>
    <p:sldLayoutId id="2147483670" r:id="rId6"/>
    <p:sldLayoutId id="2147483661" r:id="rId7"/>
    <p:sldLayoutId id="2147483662" r:id="rId8"/>
    <p:sldLayoutId id="2147483663" r:id="rId9"/>
    <p:sldLayoutId id="2147483664" r:id="rId10"/>
    <p:sldLayoutId id="2147483651" r:id="rId11"/>
    <p:sldLayoutId id="2147483673" r:id="rId12"/>
    <p:sldLayoutId id="2147483666" r:id="rId13"/>
    <p:sldLayoutId id="2147483667" r:id="rId14"/>
    <p:sldLayoutId id="2147483668" r:id="rId15"/>
    <p:sldLayoutId id="2147483669" r:id="rId16"/>
    <p:sldLayoutId id="2147483652" r:id="rId17"/>
    <p:sldLayoutId id="2147483655" r:id="rId1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g"/><Relationship Id="rId1" Type="http://schemas.microsoft.com/office/2007/relationships/media" Target="../media/media1.mpg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32573" y="1298331"/>
            <a:ext cx="11238298" cy="1746948"/>
          </a:xfrm>
        </p:spPr>
        <p:txBody>
          <a:bodyPr/>
          <a:lstStyle/>
          <a:p>
            <a:r>
              <a:rPr lang="de-DE" dirty="0"/>
              <a:t>Digitale Erfassung von PROMs für eine strukturierte Nachsorge nach schwerer Erkrankung im Kindesalter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02557" y="3192774"/>
            <a:ext cx="10732113" cy="542926"/>
          </a:xfrm>
        </p:spPr>
        <p:txBody>
          <a:bodyPr>
            <a:noAutofit/>
          </a:bodyPr>
          <a:lstStyle/>
          <a:p>
            <a:r>
              <a:rPr lang="de-DE" sz="2400" dirty="0"/>
              <a:t>Christoph Härtel </a:t>
            </a:r>
          </a:p>
          <a:p>
            <a:r>
              <a:rPr lang="de-DE" sz="2400" dirty="0"/>
              <a:t>Kinderklinik und Poliklinik</a:t>
            </a:r>
          </a:p>
        </p:txBody>
      </p:sp>
    </p:spTree>
    <p:extLst>
      <p:ext uri="{BB962C8B-B14F-4D97-AF65-F5344CB8AC3E}">
        <p14:creationId xmlns:p14="http://schemas.microsoft.com/office/powerpoint/2010/main" val="49379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/>
              <a:t>Schwere Erkrankungen bei Kindern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6206" y="612321"/>
            <a:ext cx="11548182" cy="600098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br>
              <a:rPr lang="de-DE" sz="2200" kern="0" dirty="0"/>
            </a:br>
            <a:endParaRPr lang="de-DE" sz="2200" kern="0" dirty="0"/>
          </a:p>
          <a:p>
            <a:pPr marL="0" indent="0">
              <a:lnSpc>
                <a:spcPct val="100000"/>
              </a:lnSpc>
              <a:buNone/>
            </a:pPr>
            <a:r>
              <a:rPr lang="de-DE" sz="2200" b="1" kern="0" dirty="0">
                <a:solidFill>
                  <a:schemeClr val="accent5"/>
                </a:solidFill>
              </a:rPr>
              <a:t>mit Behandlung auf einer Intensivstation</a:t>
            </a:r>
          </a:p>
          <a:p>
            <a:pPr>
              <a:lnSpc>
                <a:spcPct val="100000"/>
              </a:lnSpc>
            </a:pPr>
            <a:r>
              <a:rPr lang="de-DE" sz="2200" kern="0" dirty="0"/>
              <a:t>Infektionen</a:t>
            </a:r>
          </a:p>
          <a:p>
            <a:pPr>
              <a:lnSpc>
                <a:spcPct val="100000"/>
              </a:lnSpc>
            </a:pPr>
            <a:r>
              <a:rPr lang="de-DE" sz="2200" kern="0" dirty="0"/>
              <a:t>Unfälle (Polytrauma)</a:t>
            </a:r>
          </a:p>
          <a:p>
            <a:pPr>
              <a:lnSpc>
                <a:spcPct val="100000"/>
              </a:lnSpc>
            </a:pPr>
            <a:r>
              <a:rPr lang="de-DE" sz="2200" kern="0" dirty="0"/>
              <a:t>Intoxikationen</a:t>
            </a:r>
          </a:p>
          <a:p>
            <a:pPr>
              <a:lnSpc>
                <a:spcPct val="100000"/>
              </a:lnSpc>
            </a:pPr>
            <a:r>
              <a:rPr lang="de-DE" sz="2200" kern="0" dirty="0"/>
              <a:t>Fehlbildungen</a:t>
            </a:r>
            <a:br>
              <a:rPr lang="de-DE" sz="2200" kern="0" dirty="0"/>
            </a:br>
            <a:endParaRPr lang="de-DE" sz="2200" kern="0" dirty="0"/>
          </a:p>
          <a:p>
            <a:pPr marL="0" indent="0">
              <a:lnSpc>
                <a:spcPct val="100000"/>
              </a:lnSpc>
              <a:buNone/>
            </a:pPr>
            <a:r>
              <a:rPr lang="de-DE" sz="2200" b="1" kern="0" dirty="0">
                <a:solidFill>
                  <a:schemeClr val="accent5"/>
                </a:solidFill>
              </a:rPr>
              <a:t>Können lebenslange Folgen haben</a:t>
            </a:r>
          </a:p>
          <a:p>
            <a:pPr>
              <a:lnSpc>
                <a:spcPct val="100000"/>
              </a:lnSpc>
            </a:pPr>
            <a:r>
              <a:rPr lang="de-DE" sz="2200" kern="0" dirty="0"/>
              <a:t>Tod</a:t>
            </a:r>
          </a:p>
          <a:p>
            <a:pPr>
              <a:lnSpc>
                <a:spcPct val="100000"/>
              </a:lnSpc>
            </a:pPr>
            <a:r>
              <a:rPr lang="de-DE" sz="2200" kern="0" dirty="0"/>
              <a:t>körperliche und geistige Behinderungen</a:t>
            </a:r>
          </a:p>
          <a:p>
            <a:pPr>
              <a:lnSpc>
                <a:spcPct val="100000"/>
              </a:lnSpc>
            </a:pPr>
            <a:r>
              <a:rPr lang="de-DE" sz="2200" kern="0" dirty="0"/>
              <a:t>Einschränkungen der Lebensqualität</a:t>
            </a:r>
          </a:p>
          <a:p>
            <a:pPr>
              <a:lnSpc>
                <a:spcPct val="100000"/>
              </a:lnSpc>
            </a:pPr>
            <a:r>
              <a:rPr lang="de-DE" sz="2200" kern="0" dirty="0"/>
              <a:t>Familiäre Belastungen</a:t>
            </a:r>
          </a:p>
          <a:p>
            <a:pPr>
              <a:lnSpc>
                <a:spcPct val="100000"/>
              </a:lnSpc>
            </a:pPr>
            <a:endParaRPr lang="de-DE" sz="2200" kern="0" dirty="0"/>
          </a:p>
        </p:txBody>
      </p:sp>
      <p:sp>
        <p:nvSpPr>
          <p:cNvPr id="17" name="Foliennummernplatzhalter 6"/>
          <p:cNvSpPr txBox="1">
            <a:spLocks/>
          </p:cNvSpPr>
          <p:nvPr/>
        </p:nvSpPr>
        <p:spPr>
          <a:xfrm>
            <a:off x="11561531" y="6542985"/>
            <a:ext cx="502023" cy="242888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37A20298-986E-4734-B951-F2C952E09839}" type="slidenum">
              <a:rPr lang="de-DE" sz="1200" smtClean="0">
                <a:solidFill>
                  <a:schemeClr val="accent1"/>
                </a:solidFill>
              </a:rPr>
              <a:pPr algn="r">
                <a:defRPr/>
              </a:pPr>
              <a:t>2</a:t>
            </a:fld>
            <a:endParaRPr lang="de-DE" sz="1200" dirty="0">
              <a:solidFill>
                <a:schemeClr val="accent1"/>
              </a:solidFill>
            </a:endParaRPr>
          </a:p>
        </p:txBody>
      </p:sp>
      <p:pic>
        <p:nvPicPr>
          <p:cNvPr id="8" name="Picture 4" descr="msotw9_temp0">
            <a:extLst>
              <a:ext uri="{FF2B5EF4-FFF2-40B4-BE49-F238E27FC236}">
                <a16:creationId xmlns:a16="http://schemas.microsoft.com/office/drawing/2014/main" id="{77EDB128-642B-414B-9D5C-D180B2BE6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489890" y="1143633"/>
            <a:ext cx="2155324" cy="19481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Video_IME.mpg">
            <a:hlinkClick r:id="" action="ppaction://media"/>
            <a:extLst>
              <a:ext uri="{FF2B5EF4-FFF2-40B4-BE49-F238E27FC236}">
                <a16:creationId xmlns:a16="http://schemas.microsoft.com/office/drawing/2014/main" id="{6F54B66C-6CA0-4E28-9E08-71F166FE87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73700" y="3320422"/>
            <a:ext cx="4687557" cy="3515668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81EA6577-7E64-4BC9-814E-F48AD35A0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246" y="1166004"/>
            <a:ext cx="2555471" cy="1948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316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08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35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sz="2800" dirty="0"/>
              <a:t>Strukturierte Nachsorge durch Erfassung </a:t>
            </a:r>
            <a:r>
              <a:rPr lang="de-DE" sz="2800"/>
              <a:t>von PROMs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6206" y="356616"/>
            <a:ext cx="11548182" cy="6256693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br>
              <a:rPr lang="de-DE" sz="2200" kern="0" dirty="0"/>
            </a:br>
            <a:endParaRPr lang="de-DE" sz="2200" kern="0" dirty="0"/>
          </a:p>
          <a:p>
            <a:pPr marL="0" indent="0">
              <a:lnSpc>
                <a:spcPct val="100000"/>
              </a:lnSpc>
              <a:buNone/>
            </a:pPr>
            <a:r>
              <a:rPr lang="de-DE" sz="2200" b="1" kern="0" dirty="0">
                <a:solidFill>
                  <a:schemeClr val="accent5"/>
                </a:solidFill>
              </a:rPr>
              <a:t>Bedarf</a:t>
            </a:r>
          </a:p>
          <a:p>
            <a:pPr>
              <a:lnSpc>
                <a:spcPct val="100000"/>
              </a:lnSpc>
            </a:pPr>
            <a:r>
              <a:rPr lang="de-DE" sz="2000" kern="0" dirty="0"/>
              <a:t>In Deutschland fehlt eine flächendeckende, strukturierte Nachsorge von Kindern nach schwerer Erkrankung und ihren Familien </a:t>
            </a:r>
            <a:br>
              <a:rPr lang="de-DE" sz="2200" kern="0" dirty="0"/>
            </a:br>
            <a:endParaRPr lang="de-DE" sz="2200" kern="0" dirty="0"/>
          </a:p>
          <a:p>
            <a:pPr marL="0" indent="0">
              <a:lnSpc>
                <a:spcPct val="100000"/>
              </a:lnSpc>
              <a:buNone/>
            </a:pPr>
            <a:r>
              <a:rPr lang="de-DE" sz="2200" b="1" kern="0" dirty="0">
                <a:solidFill>
                  <a:schemeClr val="accent5"/>
                </a:solidFill>
              </a:rPr>
              <a:t>Ziele</a:t>
            </a:r>
          </a:p>
          <a:p>
            <a:pPr>
              <a:lnSpc>
                <a:spcPct val="100000"/>
              </a:lnSpc>
            </a:pPr>
            <a:r>
              <a:rPr lang="de-DE" sz="2000" kern="0" dirty="0"/>
              <a:t>Einheitliche digitale Erfassung von PROMs, Vergleichbarkeit der Daten im Querschnitt und Längsschnitt (relationale Datenbank – Stammdaten + multiplen Fragebögen)</a:t>
            </a:r>
          </a:p>
          <a:p>
            <a:pPr>
              <a:lnSpc>
                <a:spcPct val="100000"/>
              </a:lnSpc>
            </a:pPr>
            <a:r>
              <a:rPr lang="de-DE" sz="2000" kern="0" dirty="0"/>
              <a:t>Frühidentifikation von Problemen - Möglichkeit der Intervention - Verbesserung Outcomes</a:t>
            </a:r>
          </a:p>
          <a:p>
            <a:pPr marL="0" indent="0">
              <a:lnSpc>
                <a:spcPct val="100000"/>
              </a:lnSpc>
              <a:buNone/>
            </a:pPr>
            <a:endParaRPr lang="de-DE" sz="2200" kern="0" dirty="0"/>
          </a:p>
          <a:p>
            <a:pPr marL="0" indent="0">
              <a:lnSpc>
                <a:spcPct val="100000"/>
              </a:lnSpc>
              <a:buNone/>
            </a:pPr>
            <a:r>
              <a:rPr lang="de-DE" sz="2200" b="1" kern="0" dirty="0">
                <a:solidFill>
                  <a:schemeClr val="accent5"/>
                </a:solidFill>
              </a:rPr>
              <a:t>Aufgabe</a:t>
            </a:r>
          </a:p>
          <a:p>
            <a:pPr>
              <a:lnSpc>
                <a:spcPct val="100000"/>
              </a:lnSpc>
            </a:pPr>
            <a:r>
              <a:rPr lang="de-DE" sz="2000" dirty="0"/>
              <a:t>Erstellung einer multizentrisch nutzbaren datenschutzkonformen Softwarelösung (App oder Website mit mobiler Version)</a:t>
            </a:r>
          </a:p>
          <a:p>
            <a:pPr>
              <a:lnSpc>
                <a:spcPct val="100000"/>
              </a:lnSpc>
            </a:pPr>
            <a:r>
              <a:rPr lang="de-DE" sz="2000" dirty="0"/>
              <a:t>Über Primärschlüssel für </a:t>
            </a:r>
            <a:r>
              <a:rPr lang="de-DE" sz="2000" dirty="0" err="1"/>
              <a:t>Ärzt</a:t>
            </a:r>
            <a:r>
              <a:rPr lang="de-DE" sz="2000" dirty="0"/>
              <a:t>*in datenschutzkonforme Zuordnung zu seinem/n Patienten ermöglichen</a:t>
            </a:r>
            <a:endParaRPr lang="de-DE" sz="2000" kern="0" dirty="0"/>
          </a:p>
        </p:txBody>
      </p:sp>
      <p:sp>
        <p:nvSpPr>
          <p:cNvPr id="17" name="Foliennummernplatzhalter 6"/>
          <p:cNvSpPr txBox="1">
            <a:spLocks/>
          </p:cNvSpPr>
          <p:nvPr/>
        </p:nvSpPr>
        <p:spPr>
          <a:xfrm>
            <a:off x="11561531" y="6542985"/>
            <a:ext cx="502023" cy="242888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37A20298-986E-4734-B951-F2C952E09839}" type="slidenum">
              <a:rPr lang="de-DE" sz="1200" smtClean="0">
                <a:solidFill>
                  <a:schemeClr val="accent1"/>
                </a:solidFill>
              </a:rPr>
              <a:pPr algn="r">
                <a:defRPr/>
              </a:pPr>
              <a:t>3</a:t>
            </a:fld>
            <a:endParaRPr lang="de-DE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915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sz="2800" dirty="0"/>
              <a:t>Unsere Idealvorstellung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6032" y="667512"/>
            <a:ext cx="11935968" cy="655659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br>
              <a:rPr lang="de-DE" sz="2200" kern="0" dirty="0"/>
            </a:br>
            <a:r>
              <a:rPr lang="de-DE" sz="2000" b="1" kern="0" dirty="0">
                <a:solidFill>
                  <a:schemeClr val="accent5"/>
                </a:solidFill>
              </a:rPr>
              <a:t>Patientenoberfläche</a:t>
            </a:r>
          </a:p>
          <a:p>
            <a:pPr>
              <a:lnSpc>
                <a:spcPct val="100000"/>
              </a:lnSpc>
            </a:pPr>
            <a:r>
              <a:rPr lang="de-DE" sz="2000" kern="0" dirty="0"/>
              <a:t>Login (Pseudonym, QR Code vom Arzt bei Entlassung), Eingabe demographischer Basisdaten, Zeit seit Entlassung (aktuelles Datum – Datum seit Intensivstation); Fragebögen (</a:t>
            </a:r>
            <a:r>
              <a:rPr lang="de-DE" sz="2000" dirty="0"/>
              <a:t>Kognition, Emotion, Allgemeine Gesundheit, Family </a:t>
            </a:r>
            <a:r>
              <a:rPr lang="de-DE" sz="2000" dirty="0" err="1"/>
              <a:t>Functioning</a:t>
            </a:r>
            <a:r>
              <a:rPr lang="de-DE" sz="2000" dirty="0"/>
              <a:t>); elektronische Aufklärung/Einwilligung</a:t>
            </a:r>
            <a:br>
              <a:rPr lang="de-DE" sz="2000" kern="0" dirty="0"/>
            </a:br>
            <a:endParaRPr lang="de-DE" sz="2000" kern="0" dirty="0"/>
          </a:p>
          <a:p>
            <a:pPr marL="0" indent="0">
              <a:lnSpc>
                <a:spcPct val="100000"/>
              </a:lnSpc>
              <a:buNone/>
            </a:pPr>
            <a:r>
              <a:rPr lang="de-DE" sz="2000" b="1" kern="0" dirty="0">
                <a:solidFill>
                  <a:schemeClr val="accent5"/>
                </a:solidFill>
              </a:rPr>
              <a:t>Arztoberfläche</a:t>
            </a:r>
          </a:p>
          <a:p>
            <a:pPr>
              <a:lnSpc>
                <a:spcPct val="100000"/>
              </a:lnSpc>
            </a:pPr>
            <a:r>
              <a:rPr lang="de-DE" sz="2000" kern="0" dirty="0"/>
              <a:t>Login (Pseudonym, QR Code;  nur Patienten aus eigenem Zentrum dürfen sichtbar sein), Anlegen eines Patienten; Berechnungsfunktionen (z.B. altersentsprechende Perzentilen aus Angaben der Eltern für Gewicht und Größe)</a:t>
            </a:r>
          </a:p>
          <a:p>
            <a:pPr>
              <a:lnSpc>
                <a:spcPct val="100000"/>
              </a:lnSpc>
            </a:pPr>
            <a:r>
              <a:rPr lang="de-DE" sz="2000" kern="0" dirty="0"/>
              <a:t>Auswahlmöglichkeiten für geeignete Fragebögen, Vorschlags-Tool, Option der Neueingaben/Modifikation </a:t>
            </a:r>
          </a:p>
          <a:p>
            <a:pPr>
              <a:lnSpc>
                <a:spcPct val="100000"/>
              </a:lnSpc>
            </a:pPr>
            <a:r>
              <a:rPr lang="de-DE" sz="2000" dirty="0"/>
              <a:t>Download-/Export-Funktion mit Generierung einer zusätzlichen Linking-ID (Datenweitergabe und Zusammenführung im Rahmen von Studien), automatisierte Auswertung (mit anderen Zentren)</a:t>
            </a:r>
            <a:endParaRPr lang="de-DE" sz="2000" kern="0" dirty="0"/>
          </a:p>
          <a:p>
            <a:pPr marL="0" indent="0">
              <a:lnSpc>
                <a:spcPct val="100000"/>
              </a:lnSpc>
              <a:buNone/>
            </a:pPr>
            <a:r>
              <a:rPr lang="de-DE" sz="2000" b="1" kern="0" dirty="0">
                <a:solidFill>
                  <a:schemeClr val="accent5"/>
                </a:solidFill>
              </a:rPr>
              <a:t>Admin-oberfläche</a:t>
            </a:r>
          </a:p>
          <a:p>
            <a:pPr lvl="0"/>
            <a:r>
              <a:rPr lang="de-DE" sz="2000" dirty="0"/>
              <a:t>Erstellen/Editieren neuer Fragebögen inkl. Auswertung, Löschen veraltete FB, Anlegen Profile für bestimmte Follow-</a:t>
            </a:r>
            <a:r>
              <a:rPr lang="de-DE" sz="2000" dirty="0" err="1"/>
              <a:t>up</a:t>
            </a:r>
            <a:r>
              <a:rPr lang="de-DE" sz="2000" dirty="0"/>
              <a:t>-Zeitpunkte, Erstellen/Verwalten/Löschen </a:t>
            </a:r>
            <a:r>
              <a:rPr lang="de-DE" sz="2000" dirty="0" err="1"/>
              <a:t>Nutzeraccounts</a:t>
            </a:r>
            <a:endParaRPr lang="de-DE" sz="2000" dirty="0"/>
          </a:p>
        </p:txBody>
      </p:sp>
      <p:sp>
        <p:nvSpPr>
          <p:cNvPr id="17" name="Foliennummernplatzhalter 6"/>
          <p:cNvSpPr txBox="1">
            <a:spLocks/>
          </p:cNvSpPr>
          <p:nvPr/>
        </p:nvSpPr>
        <p:spPr>
          <a:xfrm>
            <a:off x="11561531" y="6542985"/>
            <a:ext cx="502023" cy="242888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37A20298-986E-4734-B951-F2C952E09839}" type="slidenum">
              <a:rPr lang="de-DE" sz="1200" smtClean="0">
                <a:solidFill>
                  <a:schemeClr val="accent1"/>
                </a:solidFill>
              </a:rPr>
              <a:pPr algn="r">
                <a:defRPr/>
              </a:pPr>
              <a:t>4</a:t>
            </a:fld>
            <a:endParaRPr lang="de-DE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321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Benutzerdefiniert 5">
      <a:dk1>
        <a:srgbClr val="000000"/>
      </a:dk1>
      <a:lt1>
        <a:srgbClr val="FFFFFF"/>
      </a:lt1>
      <a:dk2>
        <a:srgbClr val="4F88C2"/>
      </a:dk2>
      <a:lt2>
        <a:srgbClr val="EAF4EE"/>
      </a:lt2>
      <a:accent1>
        <a:srgbClr val="4F88C2"/>
      </a:accent1>
      <a:accent2>
        <a:srgbClr val="5EAE93"/>
      </a:accent2>
      <a:accent3>
        <a:srgbClr val="F08262"/>
      </a:accent3>
      <a:accent4>
        <a:srgbClr val="BB6478"/>
      </a:accent4>
      <a:accent5>
        <a:srgbClr val="4F88C2"/>
      </a:accent5>
      <a:accent6>
        <a:srgbClr val="5EAE93"/>
      </a:accent6>
      <a:hlink>
        <a:srgbClr val="E30613"/>
      </a:hlink>
      <a:folHlink>
        <a:srgbClr val="13439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chemeClr val="tx1"/>
          </a:solidFill>
        </a:ln>
      </a:spPr>
      <a:bodyPr wrap="square" rtlCol="0">
        <a:spAutoFit/>
      </a:bodyPr>
      <a:lstStyle>
        <a:defPPr>
          <a:defRPr sz="2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pt20_kinderklinik.potx [Schreibgeschützt]" id="{7E9C77FB-405B-461B-9A9B-D2B9A0D5C7F7}" vid="{DF7C6EEB-B5D2-48EA-9F9D-75BB531BBD3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CF685B5C33C2244B1AE40B0ED49F28E" ma:contentTypeVersion="2" ma:contentTypeDescription="Ein neues Dokument erstellen." ma:contentTypeScope="" ma:versionID="c775597440bbc68af1749caf42e7e67d">
  <xsd:schema xmlns:xsd="http://www.w3.org/2001/XMLSchema" xmlns:xs="http://www.w3.org/2001/XMLSchema" xmlns:p="http://schemas.microsoft.com/office/2006/metadata/properties" xmlns:ns2="6f40cc25-8cb4-4644-b703-9e04525d0ce8" targetNamespace="http://schemas.microsoft.com/office/2006/metadata/properties" ma:root="true" ma:fieldsID="e7fe6a417eb41e1d81d29aa3ef4854e5" ns2:_="">
    <xsd:import namespace="6f40cc25-8cb4-4644-b703-9e04525d0ce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40cc25-8cb4-4644-b703-9e04525d0ce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595E372-A5EB-426F-83C9-C2BF5A2959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f40cc25-8cb4-4644-b703-9e04525d0c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DB6214C-94BF-4260-882D-AC13E88977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50249E5-D6B1-4F40-B34A-B88AB468FCF6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6f40cc25-8cb4-4644-b703-9e04525d0ce8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ppt20_kinderklinik</Template>
  <TotalTime>0</TotalTime>
  <Words>287</Words>
  <Application>Microsoft Office PowerPoint</Application>
  <PresentationFormat>Breitbild</PresentationFormat>
  <Paragraphs>38</Paragraphs>
  <Slides>4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1" baseType="lpstr">
      <vt:lpstr>Arial</vt:lpstr>
      <vt:lpstr>Calibri</vt:lpstr>
      <vt:lpstr>Courier New</vt:lpstr>
      <vt:lpstr>Lucida Sans Unicode</vt:lpstr>
      <vt:lpstr>Symbol</vt:lpstr>
      <vt:lpstr>Wingdings 3</vt:lpstr>
      <vt:lpstr>Office</vt:lpstr>
      <vt:lpstr>Digitale Erfassung von PROMs für eine strukturierte Nachsorge nach schwerer Erkrankung im Kindesalter</vt:lpstr>
      <vt:lpstr>Schwere Erkrankungen bei Kindern</vt:lpstr>
      <vt:lpstr>Strukturierte Nachsorge durch Erfassung von PROMs</vt:lpstr>
      <vt:lpstr>Unsere Idealvorstellung</vt:lpstr>
    </vt:vector>
  </TitlesOfParts>
  <Company>UKW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der Präsentation</dc:title>
  <dc:creator>Gertner, Ricarda</dc:creator>
  <cp:lastModifiedBy>Härtel, Christoph</cp:lastModifiedBy>
  <cp:revision>25</cp:revision>
  <dcterms:created xsi:type="dcterms:W3CDTF">2025-03-19T11:30:16Z</dcterms:created>
  <dcterms:modified xsi:type="dcterms:W3CDTF">2025-03-27T05:17:31Z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0x0101000CF685B5C33C2244B1AE40B0ED49F28E</vt:lpwstr>
  </property>
</Properties>
</file>